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2" r:id="rId4"/>
    <p:sldId id="273" r:id="rId5"/>
    <p:sldId id="262" r:id="rId6"/>
    <p:sldId id="258" r:id="rId7"/>
    <p:sldId id="267" r:id="rId8"/>
    <p:sldId id="274" r:id="rId9"/>
    <p:sldId id="275" r:id="rId10"/>
    <p:sldId id="263" r:id="rId11"/>
    <p:sldId id="259" r:id="rId12"/>
    <p:sldId id="268" r:id="rId13"/>
    <p:sldId id="276" r:id="rId14"/>
    <p:sldId id="264" r:id="rId15"/>
    <p:sldId id="260" r:id="rId16"/>
    <p:sldId id="269" r:id="rId17"/>
    <p:sldId id="277" r:id="rId18"/>
    <p:sldId id="265" r:id="rId19"/>
    <p:sldId id="261" r:id="rId20"/>
    <p:sldId id="266" r:id="rId21"/>
    <p:sldId id="270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71CC9-7B8C-4D5F-8449-695B932E8198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62E45-FBA3-4825-86AD-A66266A9CB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62E45-FBA3-4825-86AD-A66266A9CB41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F4E1-EE6F-401A-8C7A-3500301752DB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805D-C1CD-4B83-A17B-CF3671ED00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F4E1-EE6F-401A-8C7A-3500301752DB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805D-C1CD-4B83-A17B-CF3671ED00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F4E1-EE6F-401A-8C7A-3500301752DB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805D-C1CD-4B83-A17B-CF3671ED00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F4E1-EE6F-401A-8C7A-3500301752DB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805D-C1CD-4B83-A17B-CF3671ED00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F4E1-EE6F-401A-8C7A-3500301752DB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805D-C1CD-4B83-A17B-CF3671ED00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F4E1-EE6F-401A-8C7A-3500301752DB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805D-C1CD-4B83-A17B-CF3671ED00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F4E1-EE6F-401A-8C7A-3500301752DB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805D-C1CD-4B83-A17B-CF3671ED00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F4E1-EE6F-401A-8C7A-3500301752DB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805D-C1CD-4B83-A17B-CF3671ED00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F4E1-EE6F-401A-8C7A-3500301752DB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805D-C1CD-4B83-A17B-CF3671ED00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F4E1-EE6F-401A-8C7A-3500301752DB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805D-C1CD-4B83-A17B-CF3671ED00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F4E1-EE6F-401A-8C7A-3500301752DB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805D-C1CD-4B83-A17B-CF3671ED00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2F4E1-EE6F-401A-8C7A-3500301752DB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E805D-C1CD-4B83-A17B-CF3671ED00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1520" y="260648"/>
            <a:ext cx="84580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Муниципальное общеобразовательное бюджетное учреждение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средняя общеобразовательная школа № 65 г. Сочи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им. Героя Советского союза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Турчинского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А.П.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Рисунок 1" descr="https://avatars.mds.yandex.net/get-zen_doc/1708007/pub_5e582c61aa5f5f1184a19915_5e582d2addae7b0ac9ba6128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96752"/>
            <a:ext cx="4410075" cy="300355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691680" y="4365104"/>
            <a:ext cx="541205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Математическая игра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984806"/>
              </a:solidFill>
              <a:effectLst/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«По следам ЭРКЮЛЯ ПУАРО»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5229200"/>
            <a:ext cx="477246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Автор работы:</a:t>
            </a:r>
          </a:p>
          <a:p>
            <a:pPr algn="r"/>
            <a:r>
              <a:rPr lang="ru-RU" sz="1600" b="1" dirty="0" smtClean="0"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Учитель математики </a:t>
            </a:r>
          </a:p>
          <a:p>
            <a:pPr algn="r"/>
            <a:r>
              <a:rPr lang="ru-RU" sz="1600" b="1" dirty="0"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ысшей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квалификационной категории</a:t>
            </a:r>
          </a:p>
          <a:p>
            <a:pPr algn="r"/>
            <a:r>
              <a:rPr lang="ru-RU" sz="1600" b="1" baseline="0" dirty="0" smtClean="0"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Колганова Е.П.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Математическая игра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84806"/>
              </a:solidFill>
              <a:effectLst/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«По следам ЭРКЮЛЯ ПУАРО»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365104"/>
            <a:ext cx="4392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нспектор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Джеймс Гарольд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Джепп</a:t>
            </a:r>
            <a:r>
              <a:rPr lang="ru-RU" sz="2000" b="1" dirty="0">
                <a:latin typeface="Segoe Script" pitchFamily="34" charset="0"/>
              </a:rPr>
              <a:t> - вымышленный сотрудник Скотланд-Ярда, появляющийся </a:t>
            </a:r>
            <a:r>
              <a:rPr lang="ru-RU" sz="2000" b="1" dirty="0" smtClean="0">
                <a:latin typeface="Segoe Script" pitchFamily="34" charset="0"/>
              </a:rPr>
              <a:t>в романах </a:t>
            </a:r>
            <a:r>
              <a:rPr lang="ru-RU" sz="2000" b="1" dirty="0">
                <a:latin typeface="Segoe Script" pitchFamily="34" charset="0"/>
              </a:rPr>
              <a:t>и </a:t>
            </a:r>
            <a:r>
              <a:rPr lang="ru-RU" sz="2000" b="1" dirty="0" smtClean="0">
                <a:latin typeface="Segoe Script" pitchFamily="34" charset="0"/>
              </a:rPr>
              <a:t>рассказах</a:t>
            </a:r>
            <a:r>
              <a:rPr lang="ru-RU" sz="2000" b="1" dirty="0">
                <a:latin typeface="Segoe Script" pitchFamily="34" charset="0"/>
              </a:rPr>
              <a:t> об </a:t>
            </a:r>
            <a:r>
              <a:rPr lang="ru-RU" sz="2000" b="1" dirty="0" err="1">
                <a:latin typeface="Segoe Script" pitchFamily="34" charset="0"/>
              </a:rPr>
              <a:t>Эркюле</a:t>
            </a:r>
            <a:r>
              <a:rPr lang="ru-RU" sz="2000" b="1" dirty="0">
                <a:latin typeface="Segoe Script" pitchFamily="34" charset="0"/>
              </a:rPr>
              <a:t> </a:t>
            </a:r>
            <a:r>
              <a:rPr lang="ru-RU" sz="2000" b="1" dirty="0" err="1">
                <a:latin typeface="Segoe Script" pitchFamily="34" charset="0"/>
              </a:rPr>
              <a:t>Пуаро</a:t>
            </a:r>
            <a:endParaRPr lang="ru-RU" b="1" dirty="0">
              <a:latin typeface="Segoe Script" pitchFamily="34" charset="0"/>
            </a:endParaRPr>
          </a:p>
        </p:txBody>
      </p:sp>
      <p:pic>
        <p:nvPicPr>
          <p:cNvPr id="8194" name="Picture 2" descr="https://www.kino-teatr.ru/acter/album/80667/1019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4224469" cy="3168352"/>
          </a:xfrm>
          <a:prstGeom prst="rect">
            <a:avLst/>
          </a:prstGeom>
          <a:noFill/>
        </p:spPr>
      </p:pic>
      <p:pic>
        <p:nvPicPr>
          <p:cNvPr id="8196" name="Picture 4" descr="https://vignette.wikia.nocookie.net/puaroagaticristi/images/9/99/%D0%94%D0%B6%D0%B5%D0%BF%D0%BF.png/revision/latest?cb=20150517133356&amp;path-prefix=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052736"/>
            <a:ext cx="3811860" cy="5378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Математическая игра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84806"/>
              </a:solidFill>
              <a:effectLst/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«По следам ЭРКЮЛЯ ПУАРО»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12290" name="Picture 2" descr="https://alchetron.com/cdn/inspector-japp-a7f7f735-7b57-4c0f-bbe6-1cd120f79b5-resize-75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7696" y="980729"/>
            <a:ext cx="4412747" cy="31683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99992" y="4509120"/>
            <a:ext cx="4392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Segoe Script" pitchFamily="34" charset="0"/>
              </a:rPr>
              <a:t>В сериале «</a:t>
            </a:r>
            <a:r>
              <a:rPr lang="ru-RU" sz="2000" b="1" dirty="0" err="1">
                <a:latin typeface="Segoe Script" pitchFamily="34" charset="0"/>
              </a:rPr>
              <a:t>Пуаро</a:t>
            </a:r>
            <a:r>
              <a:rPr lang="ru-RU" sz="2000" b="1" dirty="0">
                <a:latin typeface="Segoe Script" pitchFamily="34" charset="0"/>
              </a:rPr>
              <a:t> Агаты Кристи» роль </a:t>
            </a:r>
            <a:r>
              <a:rPr lang="ru-RU" sz="2000" b="1" dirty="0" err="1">
                <a:latin typeface="Segoe Script" pitchFamily="34" charset="0"/>
              </a:rPr>
              <a:t>Джеппа</a:t>
            </a:r>
            <a:r>
              <a:rPr lang="ru-RU" sz="2000" b="1" dirty="0">
                <a:latin typeface="Segoe Script" pitchFamily="34" charset="0"/>
              </a:rPr>
              <a:t> играет 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Филип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 Джексон</a:t>
            </a:r>
            <a:r>
              <a:rPr lang="ru-RU" sz="2000" b="1" dirty="0">
                <a:latin typeface="Segoe Script" pitchFamily="34" charset="0"/>
              </a:rPr>
              <a:t>.</a:t>
            </a:r>
            <a:endParaRPr lang="ru-RU" b="1" dirty="0">
              <a:latin typeface="Segoe Script" pitchFamily="34" charset="0"/>
            </a:endParaRPr>
          </a:p>
        </p:txBody>
      </p:sp>
      <p:pic>
        <p:nvPicPr>
          <p:cNvPr id="12292" name="Picture 4" descr="https://www.kino-teatr.ru/acter/album/80667/10194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80728"/>
            <a:ext cx="3960440" cy="2970331"/>
          </a:xfrm>
          <a:prstGeom prst="rect">
            <a:avLst/>
          </a:prstGeom>
          <a:noFill/>
        </p:spPr>
      </p:pic>
      <p:pic>
        <p:nvPicPr>
          <p:cNvPr id="12294" name="Picture 6" descr="https://bilder.fernsehserien.de/epg/c03/c03e7ab0dd1943a3ad40fdc4005fcafba899c846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9080"/>
            <a:ext cx="3986157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Математическая игра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84806"/>
              </a:solidFill>
              <a:effectLst/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«По следам ЭРКЮЛЯ ПУАРО»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00808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Найдите углы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четырехугольника, если они пропорциональны числам </a:t>
            </a:r>
          </a:p>
          <a:p>
            <a:pPr algn="just"/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2, 3, 4 и 11.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052736"/>
            <a:ext cx="2420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Задача №3</a:t>
            </a:r>
            <a:endParaRPr lang="ru-RU" dirty="0"/>
          </a:p>
        </p:txBody>
      </p:sp>
      <p:pic>
        <p:nvPicPr>
          <p:cNvPr id="23554" name="Picture 2" descr="https://st03.kakprosto.ru/images/article/2011/4/15/1_5254fbdadbde95254fbdadbe25.jpg"/>
          <p:cNvPicPr>
            <a:picLocks noChangeAspect="1" noChangeArrowheads="1"/>
          </p:cNvPicPr>
          <p:nvPr/>
        </p:nvPicPr>
        <p:blipFill>
          <a:blip r:embed="rId2" cstate="print"/>
          <a:srcRect l="9734" t="5057" r="4285" b="3921"/>
          <a:stretch>
            <a:fillRect/>
          </a:stretch>
        </p:blipFill>
        <p:spPr bwMode="auto">
          <a:xfrm>
            <a:off x="4788024" y="3789040"/>
            <a:ext cx="3498389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Математическая игра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84806"/>
              </a:solidFill>
              <a:effectLst/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«По следам ЭРКЮЛЯ ПУАРО»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052736"/>
            <a:ext cx="4180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84806"/>
                </a:solidFill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Решение 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адачи №3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595021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1) 2+3+4+11=20 (частей)-всего</a:t>
            </a:r>
          </a:p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2) Угол1+угол2+угол3+угол4=360</a:t>
            </a:r>
            <a:r>
              <a:rPr lang="ru-RU" sz="2800" baseline="30000" dirty="0" smtClean="0">
                <a:latin typeface="Segoe Script" pitchFamily="34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по т. о сумме углов в четырехугольнике</a:t>
            </a:r>
          </a:p>
          <a:p>
            <a:r>
              <a:rPr lang="ru-RU" sz="2800" b="1" baseline="0" dirty="0" smtClean="0"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3) 360</a:t>
            </a:r>
            <a:r>
              <a:rPr lang="ru-RU" sz="2800" baseline="30000" dirty="0" smtClean="0">
                <a:latin typeface="Segoe Script" pitchFamily="34" charset="0"/>
              </a:rPr>
              <a:t>0</a:t>
            </a:r>
            <a:r>
              <a:rPr lang="ru-RU" sz="2800" b="1" baseline="0" dirty="0" smtClean="0"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: 20=18</a:t>
            </a:r>
            <a:r>
              <a:rPr lang="ru-RU" sz="2800" baseline="30000" dirty="0" smtClean="0">
                <a:latin typeface="Segoe Script" pitchFamily="34" charset="0"/>
              </a:rPr>
              <a:t>0</a:t>
            </a:r>
            <a:r>
              <a:rPr lang="ru-RU" sz="2800" b="1" dirty="0" smtClean="0"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–на 1 часть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4) 2 * 18</a:t>
            </a:r>
            <a:r>
              <a:rPr lang="ru-RU" sz="2800" baseline="30000" dirty="0" smtClean="0">
                <a:latin typeface="Segoe Script" pitchFamily="34" charset="0"/>
              </a:rPr>
              <a:t>0</a:t>
            </a:r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=36</a:t>
            </a:r>
            <a:r>
              <a:rPr lang="ru-RU" sz="2800" baseline="30000" dirty="0" smtClean="0">
                <a:latin typeface="Segoe Script" pitchFamily="34" charset="0"/>
              </a:rPr>
              <a:t>0</a:t>
            </a:r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-угол 1</a:t>
            </a:r>
          </a:p>
          <a:p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    3 * 18</a:t>
            </a:r>
            <a:r>
              <a:rPr lang="ru-RU" sz="2800" baseline="30000" dirty="0" smtClean="0">
                <a:latin typeface="Segoe Script" pitchFamily="34" charset="0"/>
              </a:rPr>
              <a:t>0</a:t>
            </a:r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=54</a:t>
            </a:r>
            <a:r>
              <a:rPr lang="ru-RU" sz="2800" baseline="30000" dirty="0" smtClean="0">
                <a:latin typeface="Segoe Script" pitchFamily="34" charset="0"/>
              </a:rPr>
              <a:t>0</a:t>
            </a:r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-угол 2</a:t>
            </a:r>
          </a:p>
          <a:p>
            <a:r>
              <a:rPr lang="ru-RU" sz="2800" b="1" dirty="0"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   4 * 18</a:t>
            </a:r>
            <a:r>
              <a:rPr lang="ru-RU" sz="2800" baseline="30000" dirty="0" smtClean="0">
                <a:latin typeface="Segoe Script" pitchFamily="34" charset="0"/>
              </a:rPr>
              <a:t>0</a:t>
            </a:r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=72</a:t>
            </a:r>
            <a:r>
              <a:rPr lang="ru-RU" sz="2800" baseline="30000" dirty="0" smtClean="0">
                <a:latin typeface="Segoe Script" pitchFamily="34" charset="0"/>
              </a:rPr>
              <a:t>0</a:t>
            </a:r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-угол 3</a:t>
            </a:r>
          </a:p>
          <a:p>
            <a:r>
              <a:rPr lang="ru-RU" sz="2800" b="1" dirty="0"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   11 * 18</a:t>
            </a:r>
            <a:r>
              <a:rPr lang="ru-RU" sz="2800" baseline="30000" dirty="0" smtClean="0">
                <a:latin typeface="Segoe Script" pitchFamily="34" charset="0"/>
              </a:rPr>
              <a:t>0</a:t>
            </a:r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=198</a:t>
            </a:r>
            <a:r>
              <a:rPr lang="ru-RU" sz="2800" baseline="30000" dirty="0" smtClean="0">
                <a:latin typeface="Segoe Script" pitchFamily="34" charset="0"/>
              </a:rPr>
              <a:t>0</a:t>
            </a:r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-угол 4</a:t>
            </a:r>
          </a:p>
          <a:p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Ответ: 36</a:t>
            </a:r>
            <a:r>
              <a:rPr lang="ru-RU" sz="2800" baseline="30000" dirty="0" smtClean="0">
                <a:latin typeface="Segoe Script" pitchFamily="34" charset="0"/>
              </a:rPr>
              <a:t>0</a:t>
            </a:r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, 54</a:t>
            </a:r>
            <a:r>
              <a:rPr lang="ru-RU" sz="2800" baseline="30000" dirty="0" smtClean="0">
                <a:latin typeface="Segoe Script" pitchFamily="34" charset="0"/>
              </a:rPr>
              <a:t>0</a:t>
            </a:r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, 72</a:t>
            </a:r>
            <a:r>
              <a:rPr lang="ru-RU" sz="2800" baseline="30000" dirty="0" smtClean="0">
                <a:latin typeface="Segoe Script" pitchFamily="34" charset="0"/>
              </a:rPr>
              <a:t>0</a:t>
            </a:r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, 198</a:t>
            </a:r>
            <a:r>
              <a:rPr lang="ru-RU" sz="2800" baseline="30000" dirty="0" smtClean="0">
                <a:latin typeface="Segoe Script" pitchFamily="34" charset="0"/>
              </a:rPr>
              <a:t>0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  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              Артур Гастингс      </a:t>
            </a:r>
            <a:endParaRPr lang="ru-RU" sz="2800" b="1" dirty="0" smtClean="0">
              <a:latin typeface="Segoe Script" pitchFamily="34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Математическая игра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84806"/>
              </a:solidFill>
              <a:effectLst/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«По следам ЭРКЮЛЯ ПУАРО»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7170" name="Picture 2" descr="https://i.pinimg.com/736x/ba/2f/9e/ba2f9e7149d3701e011751ba032310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052736"/>
            <a:ext cx="3810989" cy="47525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1052736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Артур Гастингс</a:t>
            </a:r>
            <a:r>
              <a:rPr lang="ru-RU" sz="2000" b="1" dirty="0">
                <a:latin typeface="Segoe Script" pitchFamily="34" charset="0"/>
              </a:rPr>
              <a:t> - вымышленный литературный персонаж, помощник и лучший друг частного детектива </a:t>
            </a:r>
            <a:r>
              <a:rPr lang="ru-RU" sz="2000" b="1" dirty="0" err="1">
                <a:latin typeface="Segoe Script" pitchFamily="34" charset="0"/>
              </a:rPr>
              <a:t>Эркюля</a:t>
            </a:r>
            <a:r>
              <a:rPr lang="ru-RU" sz="2000" b="1" dirty="0">
                <a:latin typeface="Segoe Script" pitchFamily="34" charset="0"/>
              </a:rPr>
              <a:t> </a:t>
            </a:r>
            <a:r>
              <a:rPr lang="ru-RU" sz="2000" b="1" dirty="0" err="1">
                <a:latin typeface="Segoe Script" pitchFamily="34" charset="0"/>
              </a:rPr>
              <a:t>Пуаро</a:t>
            </a:r>
            <a:r>
              <a:rPr lang="ru-RU" sz="2000" b="1" dirty="0">
                <a:latin typeface="Segoe Script" pitchFamily="34" charset="0"/>
              </a:rPr>
              <a:t>.</a:t>
            </a:r>
            <a:endParaRPr lang="ru-RU" b="1" dirty="0">
              <a:latin typeface="Segoe Script" pitchFamily="34" charset="0"/>
            </a:endParaRPr>
          </a:p>
        </p:txBody>
      </p:sp>
      <p:pic>
        <p:nvPicPr>
          <p:cNvPr id="7172" name="Picture 4" descr="https://i.pinimg.com/736x/18/0a/b3/180ab30ccbb59580a3873ac7e2799029--hercule-poirot-bbc-t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140968"/>
            <a:ext cx="4248472" cy="3186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Математическая игра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84806"/>
              </a:solidFill>
              <a:effectLst/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«По следам ЭРКЮЛЯ ПУАРО»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661248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Segoe Script" pitchFamily="34" charset="0"/>
              </a:rPr>
              <a:t>Актер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Хью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 Фрейзер</a:t>
            </a:r>
            <a:r>
              <a:rPr lang="ru-RU" sz="2000" b="1" dirty="0">
                <a:latin typeface="Segoe Script" pitchFamily="34" charset="0"/>
              </a:rPr>
              <a:t> получил широкую известность именно благодаря роли капитана Гастингса.</a:t>
            </a:r>
            <a:endParaRPr lang="ru-RU" b="1" dirty="0">
              <a:latin typeface="Segoe Script" pitchFamily="34" charset="0"/>
            </a:endParaRPr>
          </a:p>
        </p:txBody>
      </p:sp>
      <p:pic>
        <p:nvPicPr>
          <p:cNvPr id="11266" name="Picture 2" descr="https://i.pinimg.com/736x/60/5d/71/605d7175539d8e2773781bc0d5b8deac--agatha-christies-poirot-hercule-poir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8022" y="908720"/>
            <a:ext cx="2961809" cy="4536504"/>
          </a:xfrm>
          <a:prstGeom prst="rect">
            <a:avLst/>
          </a:prstGeom>
          <a:noFill/>
        </p:spPr>
      </p:pic>
      <p:pic>
        <p:nvPicPr>
          <p:cNvPr id="11268" name="Picture 4" descr="https://secure.diary.ru/userdir/3/2/6/4/3264178/85696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5177690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Математическая игра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84806"/>
              </a:solidFill>
              <a:effectLst/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«По следам ЭРКЮЛЯ ПУАРО»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00808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Диагональ четырехугольника равна 8 см, а периметры треугольников, на которые эта диагональ разбивает данный четырехугольника, равны 30 см и 23 см. Найти периметр четырехугольника.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052736"/>
            <a:ext cx="2420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Задача №4</a:t>
            </a:r>
            <a:endParaRPr lang="ru-RU" dirty="0"/>
          </a:p>
        </p:txBody>
      </p:sp>
      <p:pic>
        <p:nvPicPr>
          <p:cNvPr id="23554" name="Picture 2" descr="https://st03.kakprosto.ru/images/article/2011/4/15/1_5254fbdadbde95254fbdadbe25.jpg"/>
          <p:cNvPicPr>
            <a:picLocks noChangeAspect="1" noChangeArrowheads="1"/>
          </p:cNvPicPr>
          <p:nvPr/>
        </p:nvPicPr>
        <p:blipFill>
          <a:blip r:embed="rId2" cstate="print"/>
          <a:srcRect l="9734" t="5057" r="4285" b="3921"/>
          <a:stretch>
            <a:fillRect/>
          </a:stretch>
        </p:blipFill>
        <p:spPr bwMode="auto">
          <a:xfrm>
            <a:off x="4788024" y="3789040"/>
            <a:ext cx="3498389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Математическая игра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84806"/>
              </a:solidFill>
              <a:effectLst/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«По следам ЭРКЮЛЯ ПУАРО»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052736"/>
            <a:ext cx="4180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84806"/>
                </a:solidFill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Решение 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адачи №4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595021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1) 30-8=22 (см)-стороны первого треугольника</a:t>
            </a:r>
          </a:p>
          <a:p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2) 23-8=15 (см)-стороны второго треугольника</a:t>
            </a:r>
          </a:p>
          <a:p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3) 22+15=37 (см)-периметр четырехугольника</a:t>
            </a:r>
          </a:p>
          <a:p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Ответ: 37 см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     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Эркюль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Пуаро</a:t>
            </a:r>
            <a:endParaRPr lang="ru-RU" sz="2800" b="1" dirty="0" smtClean="0">
              <a:latin typeface="Segoe Script" pitchFamily="34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           </a:t>
            </a:r>
            <a:endParaRPr lang="ru-RU" sz="2800" b="1" dirty="0" smtClean="0">
              <a:latin typeface="Segoe Script" pitchFamily="34" charset="0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5" name="Picture 2" descr="https://st03.kakprosto.ru/images/article/2011/4/15/1_5254fbdadbde95254fbdadbe25.jpg"/>
          <p:cNvPicPr>
            <a:picLocks noChangeAspect="1" noChangeArrowheads="1"/>
          </p:cNvPicPr>
          <p:nvPr/>
        </p:nvPicPr>
        <p:blipFill>
          <a:blip r:embed="rId2" cstate="print"/>
          <a:srcRect l="9734" t="5057" r="4285" b="3921"/>
          <a:stretch>
            <a:fillRect/>
          </a:stretch>
        </p:blipFill>
        <p:spPr bwMode="auto">
          <a:xfrm>
            <a:off x="4788024" y="3789040"/>
            <a:ext cx="3498389" cy="2376264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6300192" y="4149080"/>
            <a:ext cx="864096" cy="1512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69" name="Rectangle 1"/>
          <p:cNvSpPr>
            <a:spLocks noChangeArrowheads="1"/>
          </p:cNvSpPr>
          <p:nvPr/>
        </p:nvSpPr>
        <p:spPr bwMode="auto">
          <a:xfrm rot="17928627">
            <a:off x="5906774" y="4693814"/>
            <a:ext cx="1187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8 см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283968" y="5229200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Segoe Script" pitchFamily="34" charset="0"/>
                <a:cs typeface="Times New Roman" pitchFamily="18" charset="0"/>
              </a:rPr>
              <a:t>Р=30 см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084168" y="6021288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Segoe Script" pitchFamily="34" charset="0"/>
                <a:cs typeface="Times New Roman" pitchFamily="18" charset="0"/>
              </a:rPr>
              <a:t>Р=23 см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Математическая игра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84806"/>
              </a:solidFill>
              <a:effectLst/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«По следам ЭРКЮЛЯ ПУАРО»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6146" name="Picture 2" descr="https://avatars.mds.yandex.net/get-zen_doc/1866101/pub_5ddd317ae5f20d1efbff014c_5ddd31c33efb4d2736dc4e9e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980728"/>
            <a:ext cx="5040560" cy="36475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79912" y="4797152"/>
            <a:ext cx="51125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Эркюль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Пуаро</a:t>
            </a:r>
            <a:r>
              <a:rPr lang="ru-RU" sz="2000" b="1" dirty="0">
                <a:latin typeface="Segoe Script" pitchFamily="34" charset="0"/>
              </a:rPr>
              <a:t> - литературный персонаж, главный герой 33 романов и 51 рассказа, написанных между 1920 и 1975 годами. </a:t>
            </a:r>
            <a:endParaRPr lang="ru-RU" b="1" dirty="0">
              <a:latin typeface="Segoe Script" pitchFamily="34" charset="0"/>
            </a:endParaRPr>
          </a:p>
        </p:txBody>
      </p:sp>
      <p:pic>
        <p:nvPicPr>
          <p:cNvPr id="6148" name="Picture 4" descr="https://avatars.mds.yandex.net/get-pdb/1736242/799fb02a-f542-455c-a37f-feb23bf8547e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3418485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Математическая игра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84806"/>
              </a:solidFill>
              <a:effectLst/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«По следам ЭРКЮЛЯ ПУАРО»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10242" name="Picture 2" descr="https://avatars.mds.yandex.net/get-zen_doc/1348874/pub_5c14065ab2d87b00acb7271e_5c14065fe72a8200ab1fa6e1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429000"/>
            <a:ext cx="4581520" cy="3096344"/>
          </a:xfrm>
          <a:prstGeom prst="rect">
            <a:avLst/>
          </a:prstGeom>
          <a:noFill/>
        </p:spPr>
      </p:pic>
      <p:pic>
        <p:nvPicPr>
          <p:cNvPr id="10244" name="Picture 4" descr="https://i.pinimg.com/originals/0c/53/5c/0c535cc123f62396e0296eae62752c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7"/>
            <a:ext cx="3672408" cy="55723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1960" y="9807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Дэвид Суше</a:t>
            </a:r>
            <a:r>
              <a:rPr lang="ru-RU" sz="2000" b="1" dirty="0">
                <a:latin typeface="Segoe Script" pitchFamily="34" charset="0"/>
              </a:rPr>
              <a:t> считается одним из лучших </a:t>
            </a:r>
            <a:r>
              <a:rPr lang="ru-RU" sz="2000" b="1" dirty="0" err="1">
                <a:latin typeface="Segoe Script" pitchFamily="34" charset="0"/>
              </a:rPr>
              <a:t>Пуаро</a:t>
            </a:r>
            <a:r>
              <a:rPr lang="ru-RU" sz="2000" b="1" dirty="0">
                <a:latin typeface="Segoe Script" pitchFamily="34" charset="0"/>
              </a:rPr>
              <a:t>. Снимается в телесериале «</a:t>
            </a:r>
            <a:r>
              <a:rPr lang="ru-RU" sz="2000" b="1" dirty="0" err="1">
                <a:latin typeface="Segoe Script" pitchFamily="34" charset="0"/>
              </a:rPr>
              <a:t>Пуаро</a:t>
            </a:r>
            <a:r>
              <a:rPr lang="ru-RU" sz="2000" b="1" dirty="0">
                <a:latin typeface="Segoe Script" pitchFamily="34" charset="0"/>
              </a:rPr>
              <a:t> Агаты Кристи». Снялся в 65 сериях, по мотивам рассказов и романов.</a:t>
            </a:r>
            <a:endParaRPr lang="ru-RU" b="1" dirty="0"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Математическая игра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84806"/>
              </a:solidFill>
              <a:effectLst/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«По следам ЭРКЮЛЯ ПУАРО»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00808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В четырехугольнике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ABCD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угол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D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равен </a:t>
            </a:r>
            <a:r>
              <a:rPr lang="ru-RU" sz="2800" dirty="0" smtClean="0">
                <a:latin typeface="Segoe Script" pitchFamily="34" charset="0"/>
              </a:rPr>
              <a:t>100</a:t>
            </a:r>
            <a:r>
              <a:rPr lang="ru-RU" sz="2800" baseline="30000" dirty="0" smtClean="0">
                <a:latin typeface="Segoe Script" pitchFamily="34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, а угол А на </a:t>
            </a:r>
            <a:r>
              <a:rPr lang="ru-RU" sz="2800" dirty="0" smtClean="0">
                <a:latin typeface="Segoe Script" pitchFamily="34" charset="0"/>
              </a:rPr>
              <a:t>23</a:t>
            </a:r>
            <a:r>
              <a:rPr lang="ru-RU" sz="2800" baseline="30000" dirty="0" smtClean="0">
                <a:latin typeface="Segoe Script" pitchFamily="34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больше угла В и в 3 раза меньше угла С. Найти неизвестные углы четырехугольника.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052736"/>
            <a:ext cx="2420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Задача №1</a:t>
            </a:r>
            <a:endParaRPr lang="ru-RU" dirty="0"/>
          </a:p>
        </p:txBody>
      </p:sp>
      <p:pic>
        <p:nvPicPr>
          <p:cNvPr id="23554" name="Picture 2" descr="https://st03.kakprosto.ru/images/article/2011/4/15/1_5254fbdadbde95254fbdadbe25.jpg"/>
          <p:cNvPicPr>
            <a:picLocks noChangeAspect="1" noChangeArrowheads="1"/>
          </p:cNvPicPr>
          <p:nvPr/>
        </p:nvPicPr>
        <p:blipFill>
          <a:blip r:embed="rId2" cstate="print"/>
          <a:srcRect l="9734" t="5057" r="4285" b="3921"/>
          <a:stretch>
            <a:fillRect/>
          </a:stretch>
        </p:blipFill>
        <p:spPr bwMode="auto">
          <a:xfrm>
            <a:off x="4788024" y="3789040"/>
            <a:ext cx="3498389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Математическая игра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84806"/>
              </a:solidFill>
              <a:effectLst/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«По следам ЭРКЮЛЯ ПУАРО»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5122" name="Picture 2" descr="https://pbs.twimg.com/media/DnS_uTyW0AAKCzI.jpg"/>
          <p:cNvPicPr>
            <a:picLocks noChangeAspect="1" noChangeArrowheads="1"/>
          </p:cNvPicPr>
          <p:nvPr/>
        </p:nvPicPr>
        <p:blipFill>
          <a:blip r:embed="rId2" cstate="print"/>
          <a:srcRect r="5085"/>
          <a:stretch>
            <a:fillRect/>
          </a:stretch>
        </p:blipFill>
        <p:spPr bwMode="auto">
          <a:xfrm>
            <a:off x="323528" y="908720"/>
            <a:ext cx="4032448" cy="3186354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51520" y="4221088"/>
            <a:ext cx="85689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Агата Кристи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- английская писательница, «королева детектива».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Родилась 15 сентября 1890 г. в г.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Торки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в состоятельной семье.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Автор более сотни рассказов, 17 пьес, более 70 детективных романов, переведенных на десятки языков мира.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  <p:pic>
        <p:nvPicPr>
          <p:cNvPr id="5125" name="Picture 5" descr="https://fb.ru/media/i/5/9/6/1/1/7/i/596117.jpg?1551754806"/>
          <p:cNvPicPr>
            <a:picLocks noChangeAspect="1" noChangeArrowheads="1"/>
          </p:cNvPicPr>
          <p:nvPr/>
        </p:nvPicPr>
        <p:blipFill>
          <a:blip r:embed="rId3" cstate="print"/>
          <a:srcRect l="9828" r="13061"/>
          <a:stretch>
            <a:fillRect/>
          </a:stretch>
        </p:blipFill>
        <p:spPr bwMode="auto">
          <a:xfrm>
            <a:off x="4499992" y="908720"/>
            <a:ext cx="4339511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Математическая игра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84806"/>
              </a:solidFill>
              <a:effectLst/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«По следам ЭРКЮЛЯ ПУАРО»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23528" y="4797152"/>
            <a:ext cx="85689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В 1920 г. Кристи публикует свой первый детектив —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«Таинственное происшествие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Стайлзе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. Здесь Кристи впервые вывела столь любимого читателями детектива-любителя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Эркюля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Пуаро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, оказавшегося в дальнейшем героем 25 ее детективных романов.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  <p:pic>
        <p:nvPicPr>
          <p:cNvPr id="31747" name="Picture 3" descr="https://znaj.ua/images/2018/09/15/LXCwxdPzbj4po6IF2i8bVfxErliSYrqRBsITqRpZ.jpeg"/>
          <p:cNvPicPr>
            <a:picLocks noChangeAspect="1" noChangeArrowheads="1"/>
          </p:cNvPicPr>
          <p:nvPr/>
        </p:nvPicPr>
        <p:blipFill>
          <a:blip r:embed="rId2" cstate="print"/>
          <a:srcRect t="1981" b="2930"/>
          <a:stretch>
            <a:fillRect/>
          </a:stretch>
        </p:blipFill>
        <p:spPr bwMode="auto">
          <a:xfrm>
            <a:off x="4716016" y="1052736"/>
            <a:ext cx="4038757" cy="3456384"/>
          </a:xfrm>
          <a:prstGeom prst="rect">
            <a:avLst/>
          </a:prstGeom>
          <a:noFill/>
        </p:spPr>
      </p:pic>
      <p:pic>
        <p:nvPicPr>
          <p:cNvPr id="31749" name="Picture 5" descr="https://avatars.mds.yandex.net/get-pdb/2057074/4f2805cb-61de-4edc-bc5b-903982d9f662/s1200?webp=false"/>
          <p:cNvPicPr>
            <a:picLocks noChangeAspect="1" noChangeArrowheads="1"/>
          </p:cNvPicPr>
          <p:nvPr/>
        </p:nvPicPr>
        <p:blipFill>
          <a:blip r:embed="rId3" cstate="print"/>
          <a:srcRect r="16901" b="-870"/>
          <a:stretch>
            <a:fillRect/>
          </a:stretch>
        </p:blipFill>
        <p:spPr bwMode="auto">
          <a:xfrm>
            <a:off x="323528" y="1052736"/>
            <a:ext cx="424847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Математическая игра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84806"/>
              </a:solidFill>
              <a:effectLst/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«По следам ЭРКЮЛЯ ПУАРО»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509120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Segoe Script" pitchFamily="34" charset="0"/>
              </a:rPr>
              <a:t>В1971 г за достижения в области литературы Агата Кристи была удостоена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ордена Британской Империи II степени</a:t>
            </a:r>
            <a:r>
              <a:rPr lang="ru-RU" sz="2000" b="1" dirty="0">
                <a:latin typeface="Segoe Script" pitchFamily="34" charset="0"/>
              </a:rPr>
              <a:t>. Самые знаменитые ее романы: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«Убийство в доме викария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»,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«Десять негритят», «Тайна каминов», «Смерть на Ниле», «День поминовения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»,«Смерть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в облаках»</a:t>
            </a:r>
            <a:r>
              <a:rPr lang="ru-RU" sz="2000" b="1" dirty="0">
                <a:latin typeface="Segoe Script" pitchFamily="34" charset="0"/>
              </a:rPr>
              <a:t> и др. </a:t>
            </a:r>
            <a:endParaRPr lang="ru-RU" b="1" dirty="0">
              <a:latin typeface="Segoe Script" pitchFamily="34" charset="0"/>
            </a:endParaRPr>
          </a:p>
        </p:txBody>
      </p:sp>
      <p:pic>
        <p:nvPicPr>
          <p:cNvPr id="30722" name="Picture 2" descr="https://pix-feed.com/wp-content/uploads/2018/09/C2Pz39RWQAEmyf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0728"/>
            <a:ext cx="5520612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Математическая игра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84806"/>
              </a:solidFill>
              <a:effectLst/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«По следам ЭРКЮЛЯ ПУАРО»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916832"/>
            <a:ext cx="79928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Угол А-?, 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Segoe Script" pitchFamily="34" charset="0"/>
              </a:rPr>
              <a:t>23</a:t>
            </a:r>
            <a:r>
              <a:rPr lang="ru-RU" sz="2800" baseline="30000" dirty="0" smtClean="0">
                <a:latin typeface="Segoe Script" pitchFamily="34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больше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Угол В-?</a:t>
            </a:r>
          </a:p>
          <a:p>
            <a:pPr algn="just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Угол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С-?,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в 3 раза больше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гол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D</a:t>
            </a:r>
            <a:r>
              <a:rPr lang="ru-RU" sz="2800" b="1" dirty="0" smtClean="0"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dirty="0" smtClean="0">
                <a:latin typeface="Segoe Script" pitchFamily="34" charset="0"/>
              </a:rPr>
              <a:t>100</a:t>
            </a:r>
            <a:r>
              <a:rPr lang="ru-RU" sz="2800" baseline="30000" dirty="0" smtClean="0">
                <a:latin typeface="Segoe Script" pitchFamily="34" charset="0"/>
              </a:rPr>
              <a:t>0</a:t>
            </a:r>
          </a:p>
          <a:p>
            <a:pPr algn="just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196752"/>
            <a:ext cx="4180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84806"/>
                </a:solidFill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Решение 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адачи №1</a:t>
            </a:r>
            <a:endParaRPr lang="ru-RU" dirty="0"/>
          </a:p>
        </p:txBody>
      </p:sp>
      <p:sp>
        <p:nvSpPr>
          <p:cNvPr id="9" name="Развернутая стрелка 8"/>
          <p:cNvSpPr/>
          <p:nvPr/>
        </p:nvSpPr>
        <p:spPr>
          <a:xfrm rot="5400000">
            <a:off x="5719556" y="1993412"/>
            <a:ext cx="886968" cy="877824"/>
          </a:xfrm>
          <a:prstGeom prst="utur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звернутая стрелка 9"/>
          <p:cNvSpPr/>
          <p:nvPr/>
        </p:nvSpPr>
        <p:spPr>
          <a:xfrm rot="5400000" flipH="1">
            <a:off x="6625471" y="2023601"/>
            <a:ext cx="1221650" cy="1008112"/>
          </a:xfrm>
          <a:prstGeom prst="utur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3717032"/>
            <a:ext cx="1904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Решение: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221088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Пусть Угол В=Х</a:t>
            </a:r>
            <a:r>
              <a:rPr lang="ru-RU" sz="2800" baseline="30000" dirty="0" smtClean="0">
                <a:latin typeface="Segoe Script" pitchFamily="34" charset="0"/>
              </a:rPr>
              <a:t>0</a:t>
            </a:r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, тогда у</a:t>
            </a:r>
            <a:r>
              <a:rPr lang="ru-RU" sz="2800" b="1" dirty="0" smtClean="0"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гол А=(Х+23)</a:t>
            </a:r>
            <a:r>
              <a:rPr lang="ru-RU" sz="2800" baseline="30000" dirty="0" smtClean="0">
                <a:latin typeface="Segoe Script" pitchFamily="34" charset="0"/>
              </a:rPr>
              <a:t>0</a:t>
            </a:r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, 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гол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С=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3(Х+23)</a:t>
            </a:r>
            <a:r>
              <a:rPr lang="ru-RU" sz="2800" baseline="30000" dirty="0" smtClean="0">
                <a:latin typeface="Segoe Script" pitchFamily="34" charset="0"/>
              </a:rPr>
              <a:t>0</a:t>
            </a:r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, 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гол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dirty="0" smtClean="0">
                <a:latin typeface="Segoe Script" pitchFamily="34" charset="0"/>
              </a:rPr>
              <a:t>100</a:t>
            </a:r>
            <a:r>
              <a:rPr lang="ru-RU" sz="2800" baseline="30000" dirty="0" smtClean="0">
                <a:latin typeface="Segoe Script" pitchFamily="34" charset="0"/>
              </a:rPr>
              <a:t>0</a:t>
            </a:r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Т.к. А+В+С+В=360</a:t>
            </a:r>
            <a:r>
              <a:rPr lang="ru-RU" sz="2800" baseline="30000" dirty="0" smtClean="0">
                <a:latin typeface="Segoe Script" pitchFamily="34" charset="0"/>
              </a:rPr>
              <a:t>0</a:t>
            </a:r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, по теореме о сумме углов в четырехугольнике.</a:t>
            </a:r>
            <a:endParaRPr lang="ru-RU" sz="2800" baseline="30000" dirty="0" smtClean="0"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Математическая игра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84806"/>
              </a:solidFill>
              <a:effectLst/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«По следам ЭРКЮЛЯ ПУАРО»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052736"/>
            <a:ext cx="4180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84806"/>
                </a:solidFill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Решение 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адачи №1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595021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Составим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и решим уравнение:</a:t>
            </a:r>
          </a:p>
          <a:p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1) Х+23 + Х + 3(Х+23) + 100 = 360</a:t>
            </a:r>
          </a:p>
          <a:p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Х+23 + Х + 3Х+69 + 100 = 360</a:t>
            </a:r>
          </a:p>
          <a:p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5Х = 360-23-69-100</a:t>
            </a:r>
          </a:p>
          <a:p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5Х = 168</a:t>
            </a:r>
          </a:p>
          <a:p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Х = 168 : 5</a:t>
            </a:r>
          </a:p>
          <a:p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Х = 33,6</a:t>
            </a:r>
            <a:r>
              <a:rPr lang="ru-RU" sz="2800" baseline="30000" dirty="0" smtClean="0">
                <a:latin typeface="Segoe Script" pitchFamily="34" charset="0"/>
              </a:rPr>
              <a:t>0</a:t>
            </a:r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-угол В</a:t>
            </a:r>
          </a:p>
          <a:p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2) 33,6+23=56,6</a:t>
            </a:r>
            <a:r>
              <a:rPr lang="ru-RU" sz="2800" baseline="30000" dirty="0" smtClean="0">
                <a:latin typeface="Segoe Script" pitchFamily="34" charset="0"/>
              </a:rPr>
              <a:t>0</a:t>
            </a:r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–угол А</a:t>
            </a:r>
          </a:p>
          <a:p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3) 3 * 56,6=169,8</a:t>
            </a:r>
            <a:r>
              <a:rPr lang="ru-RU" sz="2800" baseline="30000" dirty="0" smtClean="0">
                <a:latin typeface="Segoe Script" pitchFamily="34" charset="0"/>
              </a:rPr>
              <a:t>0</a:t>
            </a:r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-угол С</a:t>
            </a:r>
          </a:p>
          <a:p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Ответ: 56,6</a:t>
            </a:r>
            <a:r>
              <a:rPr lang="ru-RU" sz="2800" baseline="30000" dirty="0" smtClean="0">
                <a:latin typeface="Segoe Script" pitchFamily="34" charset="0"/>
              </a:rPr>
              <a:t>0</a:t>
            </a:r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; 33,6</a:t>
            </a:r>
            <a:r>
              <a:rPr lang="ru-RU" sz="2800" baseline="30000" dirty="0" smtClean="0">
                <a:latin typeface="Segoe Script" pitchFamily="34" charset="0"/>
              </a:rPr>
              <a:t>0</a:t>
            </a:r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; 169,8</a:t>
            </a:r>
            <a:r>
              <a:rPr lang="ru-RU" sz="2800" baseline="30000" dirty="0" smtClean="0">
                <a:latin typeface="Segoe Script" pitchFamily="34" charset="0"/>
              </a:rPr>
              <a:t>0</a:t>
            </a:r>
            <a:endParaRPr lang="ru-RU" sz="2800" b="1" dirty="0" smtClean="0">
              <a:latin typeface="Segoe Script" pitchFamily="34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           Мисс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Фелисити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Лемон</a:t>
            </a:r>
            <a:endParaRPr lang="ru-RU" sz="2800" b="1" dirty="0" smtClean="0">
              <a:latin typeface="Segoe Script" pitchFamily="34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Математическая игра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84806"/>
              </a:solidFill>
              <a:effectLst/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«По следам ЭРКЮЛЯ ПУАРО»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653136"/>
            <a:ext cx="42321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Мисс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Фелисити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Лемон</a:t>
            </a:r>
            <a:r>
              <a:rPr lang="ru-RU" b="1" dirty="0">
                <a:latin typeface="Segoe Script" pitchFamily="34" charset="0"/>
              </a:rPr>
              <a:t>— литературный персонаж произведений Агаты Кристи, секретарша </a:t>
            </a:r>
            <a:r>
              <a:rPr lang="ru-RU" b="1" dirty="0" err="1">
                <a:latin typeface="Segoe Script" pitchFamily="34" charset="0"/>
              </a:rPr>
              <a:t>Эркюля</a:t>
            </a:r>
            <a:r>
              <a:rPr lang="ru-RU" b="1" dirty="0">
                <a:latin typeface="Segoe Script" pitchFamily="34" charset="0"/>
              </a:rPr>
              <a:t> </a:t>
            </a:r>
            <a:r>
              <a:rPr lang="ru-RU" b="1" dirty="0" err="1">
                <a:latin typeface="Segoe Script" pitchFamily="34" charset="0"/>
              </a:rPr>
              <a:t>Пуаро</a:t>
            </a:r>
            <a:r>
              <a:rPr lang="ru-RU" b="1" dirty="0">
                <a:latin typeface="Segoe Script" pitchFamily="34" charset="0"/>
              </a:rPr>
              <a:t>.</a:t>
            </a:r>
            <a:endParaRPr lang="ru-RU" b="1" dirty="0">
              <a:latin typeface="Segoe Script" pitchFamily="34" charset="0"/>
            </a:endParaRPr>
          </a:p>
        </p:txBody>
      </p:sp>
      <p:pic>
        <p:nvPicPr>
          <p:cNvPr id="9218" name="Picture 2" descr="https://i.pinimg.com/originals/af/94/b5/af94b5e72b7a9034ee795a4513e78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959087" cy="3240360"/>
          </a:xfrm>
          <a:prstGeom prst="rect">
            <a:avLst/>
          </a:prstGeom>
          <a:noFill/>
        </p:spPr>
      </p:pic>
      <p:pic>
        <p:nvPicPr>
          <p:cNvPr id="9220" name="Picture 4" descr="https://i.pinimg.com/originals/be/d4/c1/bed4c1e27dfdca63f37edee2680cda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405127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Математическая игра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84806"/>
              </a:solidFill>
              <a:effectLst/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«По следам ЭРКЮЛЯ ПУАРО»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509120"/>
            <a:ext cx="4320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Segoe Script" pitchFamily="34" charset="0"/>
              </a:rPr>
              <a:t>В сериале «</a:t>
            </a:r>
            <a:r>
              <a:rPr lang="ru-RU" b="1" dirty="0" err="1">
                <a:latin typeface="Segoe Script" pitchFamily="34" charset="0"/>
              </a:rPr>
              <a:t>Пуаро</a:t>
            </a:r>
            <a:r>
              <a:rPr lang="ru-RU" b="1" dirty="0">
                <a:latin typeface="Segoe Script" pitchFamily="34" charset="0"/>
              </a:rPr>
              <a:t> Агаты Кристи» </a:t>
            </a:r>
            <a:r>
              <a:rPr lang="ru-RU" b="1" dirty="0" smtClean="0">
                <a:latin typeface="Segoe Script" pitchFamily="34" charset="0"/>
              </a:rPr>
              <a:t>мисс </a:t>
            </a:r>
            <a:r>
              <a:rPr lang="ru-RU" b="1" dirty="0" err="1" smtClean="0">
                <a:latin typeface="Segoe Script" pitchFamily="34" charset="0"/>
              </a:rPr>
              <a:t>Лемон</a:t>
            </a:r>
            <a:r>
              <a:rPr lang="ru-RU" b="1" dirty="0" smtClean="0">
                <a:latin typeface="Segoe Script" pitchFamily="34" charset="0"/>
              </a:rPr>
              <a:t> </a:t>
            </a:r>
            <a:r>
              <a:rPr lang="ru-RU" b="1" dirty="0">
                <a:latin typeface="Segoe Script" pitchFamily="34" charset="0"/>
              </a:rPr>
              <a:t>роль исполняет</a:t>
            </a:r>
            <a:r>
              <a:rPr lang="ru-RU" sz="2000" b="1" dirty="0">
                <a:latin typeface="Segoe Script" pitchFamily="34" charset="0"/>
              </a:rPr>
              <a:t> 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Полин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Моран</a:t>
            </a:r>
            <a:r>
              <a:rPr lang="ru-RU" sz="2000" b="1" dirty="0">
                <a:latin typeface="Segoe Script" pitchFamily="34" charset="0"/>
              </a:rPr>
              <a:t>. </a:t>
            </a:r>
            <a:endParaRPr lang="ru-RU" b="1" dirty="0">
              <a:latin typeface="Segoe Script" pitchFamily="34" charset="0"/>
            </a:endParaRPr>
          </a:p>
        </p:txBody>
      </p:sp>
      <p:pic>
        <p:nvPicPr>
          <p:cNvPr id="13314" name="Picture 2" descr="https://secure.diary.ru/userdir/3/1/1/1/3111643/863756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8012" y="980728"/>
            <a:ext cx="4224468" cy="3168352"/>
          </a:xfrm>
          <a:prstGeom prst="rect">
            <a:avLst/>
          </a:prstGeom>
          <a:noFill/>
        </p:spPr>
      </p:pic>
      <p:pic>
        <p:nvPicPr>
          <p:cNvPr id="13316" name="Picture 4" descr="https://i.pinimg.com/originals/fc/f0/ff/fcf0ffa4272a114c354a2849af1e55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80728"/>
            <a:ext cx="3528392" cy="5445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Математическая игра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84806"/>
              </a:solidFill>
              <a:effectLst/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«По следам ЭРКЮЛЯ ПУАРО»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00808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Найдите стороны четырехугольника, если одна из них на 2 см больше второй, на 6 см меньше третьей,  в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3 раза меньше четвертой, а периметр равен 128 см.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052736"/>
            <a:ext cx="2420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Задача №2</a:t>
            </a:r>
            <a:endParaRPr lang="ru-RU" dirty="0"/>
          </a:p>
        </p:txBody>
      </p:sp>
      <p:pic>
        <p:nvPicPr>
          <p:cNvPr id="23554" name="Picture 2" descr="https://st03.kakprosto.ru/images/article/2011/4/15/1_5254fbdadbde95254fbdadbe25.jpg"/>
          <p:cNvPicPr>
            <a:picLocks noChangeAspect="1" noChangeArrowheads="1"/>
          </p:cNvPicPr>
          <p:nvPr/>
        </p:nvPicPr>
        <p:blipFill>
          <a:blip r:embed="rId2" cstate="print"/>
          <a:srcRect l="9734" t="5057" r="4285" b="3921"/>
          <a:stretch>
            <a:fillRect/>
          </a:stretch>
        </p:blipFill>
        <p:spPr bwMode="auto">
          <a:xfrm>
            <a:off x="4788024" y="3789040"/>
            <a:ext cx="3498389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Математическая игра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84806"/>
              </a:solidFill>
              <a:effectLst/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«По следам ЭРКЮЛЯ ПУАРО»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916832"/>
            <a:ext cx="7992888" cy="2380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1 ст.-?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2 ст.-?, на 2 см меньше</a:t>
            </a:r>
          </a:p>
          <a:p>
            <a:pPr algn="just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3 ст.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-?, 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6 см больше</a:t>
            </a:r>
          </a:p>
          <a:p>
            <a:pPr algn="just"/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4 ст.-?, в 3 раза больше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aseline="30000" dirty="0" smtClean="0">
              <a:latin typeface="Segoe Script" pitchFamily="34" charset="0"/>
            </a:endParaRPr>
          </a:p>
          <a:p>
            <a:pPr algn="just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196752"/>
            <a:ext cx="4180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84806"/>
                </a:solidFill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Решение 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адачи №2</a:t>
            </a:r>
            <a:endParaRPr lang="ru-RU" dirty="0"/>
          </a:p>
        </p:txBody>
      </p:sp>
      <p:sp>
        <p:nvSpPr>
          <p:cNvPr id="10" name="Развернутая стрелка 9"/>
          <p:cNvSpPr/>
          <p:nvPr/>
        </p:nvSpPr>
        <p:spPr>
          <a:xfrm rot="5400000" flipH="1">
            <a:off x="5833383" y="1807577"/>
            <a:ext cx="933618" cy="1008112"/>
          </a:xfrm>
          <a:prstGeom prst="utur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3717032"/>
            <a:ext cx="1904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Решение: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221088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Пусть 1 </a:t>
            </a:r>
            <a:r>
              <a:rPr lang="ru-RU" sz="2800" b="1" dirty="0" err="1" smtClean="0"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ст.=</a:t>
            </a:r>
            <a:r>
              <a:rPr lang="ru-RU" sz="2800" b="1" dirty="0" smtClean="0"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(Х) см, тогда 2 </a:t>
            </a:r>
            <a:r>
              <a:rPr lang="ru-RU" sz="2800" b="1" dirty="0" err="1" smtClean="0"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ст.=</a:t>
            </a:r>
            <a:r>
              <a:rPr lang="ru-RU" sz="2800" b="1" dirty="0" smtClean="0"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(Х-2) см, 3 </a:t>
            </a:r>
            <a:r>
              <a:rPr lang="ru-RU" sz="2800" b="1" dirty="0" err="1" smtClean="0"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ст.=</a:t>
            </a:r>
            <a:r>
              <a:rPr lang="ru-RU" sz="2800" b="1" dirty="0" smtClean="0"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(Х+6) см, 4 </a:t>
            </a:r>
            <a:r>
              <a:rPr lang="ru-RU" sz="2800" b="1" dirty="0" err="1" smtClean="0"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ст.=</a:t>
            </a:r>
            <a:r>
              <a:rPr lang="ru-RU" sz="2800" b="1" dirty="0" smtClean="0"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(3Х) см. Т.к. периметр = 64 см</a:t>
            </a:r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.</a:t>
            </a:r>
            <a:endParaRPr lang="ru-RU" sz="2800" baseline="30000" dirty="0">
              <a:latin typeface="Segoe Script" pitchFamily="34" charset="0"/>
            </a:endParaRPr>
          </a:p>
        </p:txBody>
      </p:sp>
      <p:sp>
        <p:nvSpPr>
          <p:cNvPr id="11" name="Развернутая стрелка 10"/>
          <p:cNvSpPr/>
          <p:nvPr/>
        </p:nvSpPr>
        <p:spPr>
          <a:xfrm rot="5400000" flipH="1">
            <a:off x="6516216" y="1916832"/>
            <a:ext cx="1224136" cy="1080120"/>
          </a:xfrm>
          <a:prstGeom prst="utur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звернутая стрелка 13"/>
          <p:cNvSpPr/>
          <p:nvPr/>
        </p:nvSpPr>
        <p:spPr>
          <a:xfrm rot="5400000" flipH="1">
            <a:off x="7165531" y="1915589"/>
            <a:ext cx="1725706" cy="1440160"/>
          </a:xfrm>
          <a:prstGeom prst="utur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Математическая игра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984806"/>
              </a:solidFill>
              <a:effectLst/>
              <a:latin typeface="Segoe Script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«По следам ЭРКЮЛЯ ПУАРО»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052736"/>
            <a:ext cx="4180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84806"/>
                </a:solidFill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Решение 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адачи №1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595021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Составим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 и решим уравнение:</a:t>
            </a:r>
          </a:p>
          <a:p>
            <a:pPr marL="514350" indent="-514350">
              <a:buAutoNum type="arabicParenR"/>
            </a:pPr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Х+Х-2+Х+6+3Х=64</a:t>
            </a:r>
          </a:p>
          <a:p>
            <a:pPr marL="514350" indent="-514350"/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6Х = 64+2-6</a:t>
            </a:r>
          </a:p>
          <a:p>
            <a:pPr marL="514350" indent="-514350"/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6Х = 60</a:t>
            </a:r>
          </a:p>
          <a:p>
            <a:pPr marL="514350" indent="-514350"/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Х = 60 : 6</a:t>
            </a:r>
          </a:p>
          <a:p>
            <a:pPr marL="514350" indent="-514350"/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Х = 10 (см)-1 ст.</a:t>
            </a:r>
          </a:p>
          <a:p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2) 10-2=8 (см)-2 ст.</a:t>
            </a:r>
          </a:p>
          <a:p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3) 10+6=16 (см)-3 ст.</a:t>
            </a:r>
          </a:p>
          <a:p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4) 3 * 10=30 (см)-4 ст.</a:t>
            </a:r>
          </a:p>
          <a:p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Ответ: 10 см, 8 см, 16 см, 30 см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      Инспектор Джеймс Гарольд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Джепп</a:t>
            </a:r>
            <a:endParaRPr lang="ru-RU" sz="2800" b="1" dirty="0" smtClean="0">
              <a:latin typeface="Segoe Script" pitchFamily="34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</a:rPr>
              <a:t>           </a:t>
            </a:r>
            <a:endParaRPr lang="ru-RU" sz="2800" b="1" dirty="0" smtClean="0">
              <a:latin typeface="Segoe Script" pitchFamily="34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937</Words>
  <Application>Microsoft Office PowerPoint</Application>
  <PresentationFormat>Экран (4:3)</PresentationFormat>
  <Paragraphs>134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2020-09-12T18:27:17Z</dcterms:created>
  <dcterms:modified xsi:type="dcterms:W3CDTF">2020-09-12T21:02:59Z</dcterms:modified>
</cp:coreProperties>
</file>