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56" r:id="rId3"/>
    <p:sldId id="277" r:id="rId4"/>
    <p:sldId id="257" r:id="rId5"/>
    <p:sldId id="258" r:id="rId6"/>
    <p:sldId id="271" r:id="rId7"/>
    <p:sldId id="269" r:id="rId8"/>
    <p:sldId id="259" r:id="rId9"/>
    <p:sldId id="272" r:id="rId10"/>
    <p:sldId id="268" r:id="rId11"/>
    <p:sldId id="270" r:id="rId12"/>
    <p:sldId id="260" r:id="rId13"/>
    <p:sldId id="279" r:id="rId14"/>
    <p:sldId id="262" r:id="rId15"/>
    <p:sldId id="263" r:id="rId16"/>
    <p:sldId id="264" r:id="rId17"/>
    <p:sldId id="265" r:id="rId18"/>
    <p:sldId id="266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F66C8-AAA7-4B5D-957A-864EF2C93968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00E56-F85D-420E-B7C3-432A111F7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0E56-F85D-420E-B7C3-432A111F794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8E80-3837-494F-AAE7-BB1594A20F94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439-A105-4F48-B47B-05BD80DE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8E80-3837-494F-AAE7-BB1594A20F94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439-A105-4F48-B47B-05BD80DE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8E80-3837-494F-AAE7-BB1594A20F94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439-A105-4F48-B47B-05BD80DE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8E80-3837-494F-AAE7-BB1594A20F94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439-A105-4F48-B47B-05BD80DE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8E80-3837-494F-AAE7-BB1594A20F94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439-A105-4F48-B47B-05BD80DE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8E80-3837-494F-AAE7-BB1594A20F94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439-A105-4F48-B47B-05BD80DE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8E80-3837-494F-AAE7-BB1594A20F94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439-A105-4F48-B47B-05BD80DE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8E80-3837-494F-AAE7-BB1594A20F94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439-A105-4F48-B47B-05BD80DE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8E80-3837-494F-AAE7-BB1594A20F94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439-A105-4F48-B47B-05BD80DE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8E80-3837-494F-AAE7-BB1594A20F94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439-A105-4F48-B47B-05BD80DE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8E80-3837-494F-AAE7-BB1594A20F94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5439-A105-4F48-B47B-05BD80DE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8E80-3837-494F-AAE7-BB1594A20F94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35439-A105-4F48-B47B-05BD80DE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511.970.jpg"/>
          <p:cNvPicPr>
            <a:picLocks noChangeAspect="1"/>
          </p:cNvPicPr>
          <p:nvPr/>
        </p:nvPicPr>
        <p:blipFill>
          <a:blip r:embed="rId2"/>
          <a:srcRect t="6542"/>
          <a:stretch>
            <a:fillRect/>
          </a:stretch>
        </p:blipFill>
        <p:spPr>
          <a:xfrm>
            <a:off x="1805963" y="0"/>
            <a:ext cx="73380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0"/>
            <a:ext cx="7386694" cy="107154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Проект «Учись, играя в КУБОРО»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00438"/>
            <a:ext cx="4429124" cy="321471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Команда учеников МОБУ СОШ № 65 города Сочи 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i="1" dirty="0" smtClean="0">
                <a:solidFill>
                  <a:schemeClr val="tx1"/>
                </a:solidFill>
              </a:rPr>
              <a:t>«</a:t>
            </a:r>
            <a:r>
              <a:rPr lang="ru-RU" sz="1600" i="1" dirty="0" smtClean="0">
                <a:solidFill>
                  <a:schemeClr val="tx1"/>
                </a:solidFill>
              </a:rPr>
              <a:t>Юные инженеры </a:t>
            </a:r>
            <a:r>
              <a:rPr lang="ru-RU" sz="1600" i="1" dirty="0" err="1" smtClean="0">
                <a:solidFill>
                  <a:schemeClr val="tx1"/>
                </a:solidFill>
              </a:rPr>
              <a:t>Куборо</a:t>
            </a:r>
            <a:r>
              <a:rPr lang="ru-RU" sz="1600" i="1" dirty="0" smtClean="0">
                <a:solidFill>
                  <a:schemeClr val="tx1"/>
                </a:solidFill>
              </a:rPr>
              <a:t>»</a:t>
            </a:r>
          </a:p>
          <a:p>
            <a:pPr algn="l"/>
            <a:r>
              <a:rPr lang="ru-RU" sz="1600" i="1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ru-RU" sz="1600" i="1" dirty="0" err="1" smtClean="0">
                <a:solidFill>
                  <a:schemeClr val="tx1"/>
                </a:solidFill>
              </a:rPr>
              <a:t>Солодилов</a:t>
            </a:r>
            <a:r>
              <a:rPr lang="ru-RU" sz="1600" i="1" dirty="0" smtClean="0">
                <a:solidFill>
                  <a:schemeClr val="tx1"/>
                </a:solidFill>
              </a:rPr>
              <a:t> Кирилл</a:t>
            </a:r>
            <a:endParaRPr lang="ru-RU" sz="1600" i="1" dirty="0" smtClean="0">
              <a:solidFill>
                <a:schemeClr val="tx1"/>
              </a:solidFill>
            </a:endParaRPr>
          </a:p>
          <a:p>
            <a:pPr algn="l"/>
            <a:r>
              <a:rPr lang="ru-RU" sz="1600" i="1" dirty="0" smtClean="0">
                <a:solidFill>
                  <a:schemeClr val="tx1"/>
                </a:solidFill>
              </a:rPr>
              <a:t>                                           Шарап Иван</a:t>
            </a:r>
          </a:p>
          <a:p>
            <a:pPr algn="l"/>
            <a:r>
              <a:rPr lang="ru-RU" sz="1600" i="1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ru-RU" sz="1600" i="1" dirty="0" err="1" smtClean="0">
                <a:solidFill>
                  <a:schemeClr val="tx1"/>
                </a:solidFill>
              </a:rPr>
              <a:t>Манита</a:t>
            </a:r>
            <a:r>
              <a:rPr lang="ru-RU" sz="1600" i="1" dirty="0" smtClean="0">
                <a:solidFill>
                  <a:schemeClr val="tx1"/>
                </a:solidFill>
              </a:rPr>
              <a:t> Екатерина</a:t>
            </a:r>
            <a:endParaRPr lang="ru-RU" sz="1600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00372"/>
            <a:ext cx="2143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1600" dirty="0" smtClean="0"/>
              <a:t>Авторы проекта: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34" y="142852"/>
            <a:ext cx="83582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lang="ru-RU" dirty="0" smtClean="0"/>
              <a:t>Вовлечение воспитанников дошкольного модуля и учащихся к участию в конкурсах, чемпионатах, олимпиадах, кружках и других мероприятиях инженерной направленности.</a:t>
            </a:r>
            <a:endParaRPr lang="ru-RU" dirty="0"/>
          </a:p>
        </p:txBody>
      </p:sp>
      <p:pic>
        <p:nvPicPr>
          <p:cNvPr id="3" name="Рисунок 2" descr="9a69e8da-9952-4a01-8c7f-3669f51f11d1.jpg"/>
          <p:cNvPicPr>
            <a:picLocks noChangeAspect="1"/>
          </p:cNvPicPr>
          <p:nvPr/>
        </p:nvPicPr>
        <p:blipFill>
          <a:blip r:embed="rId2"/>
          <a:srcRect t="14259" r="7143"/>
          <a:stretch>
            <a:fillRect/>
          </a:stretch>
        </p:blipFill>
        <p:spPr>
          <a:xfrm>
            <a:off x="285720" y="4071942"/>
            <a:ext cx="3714776" cy="2571768"/>
          </a:xfrm>
          <a:prstGeom prst="rect">
            <a:avLst/>
          </a:prstGeom>
        </p:spPr>
      </p:pic>
      <p:pic>
        <p:nvPicPr>
          <p:cNvPr id="4" name="Рисунок 3" descr="20201224_0017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142984"/>
            <a:ext cx="3286147" cy="2900527"/>
          </a:xfrm>
          <a:prstGeom prst="rect">
            <a:avLst/>
          </a:prstGeom>
        </p:spPr>
      </p:pic>
      <p:pic>
        <p:nvPicPr>
          <p:cNvPr id="5" name="Рисунок 4" descr="куборо-декабрь-2021-8.jpg"/>
          <p:cNvPicPr>
            <a:picLocks noChangeAspect="1"/>
          </p:cNvPicPr>
          <p:nvPr/>
        </p:nvPicPr>
        <p:blipFill>
          <a:blip r:embed="rId4"/>
          <a:srcRect l="6250" t="8333" r="21875" b="1389"/>
          <a:stretch>
            <a:fillRect/>
          </a:stretch>
        </p:blipFill>
        <p:spPr>
          <a:xfrm>
            <a:off x="428596" y="1071546"/>
            <a:ext cx="4143404" cy="2927406"/>
          </a:xfrm>
          <a:prstGeom prst="rect">
            <a:avLst/>
          </a:prstGeom>
        </p:spPr>
      </p:pic>
      <p:pic>
        <p:nvPicPr>
          <p:cNvPr id="6" name="Рисунок 5" descr="Заставка_фэйсбук_28.11.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3643314"/>
            <a:ext cx="4000496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142852"/>
            <a:ext cx="85011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lang="ru-RU" dirty="0" smtClean="0"/>
              <a:t>Распространение опыта через сетевое взаимодействие с другими образовательными организациями.</a:t>
            </a:r>
            <a:endParaRPr lang="ru-RU" dirty="0"/>
          </a:p>
        </p:txBody>
      </p:sp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857232"/>
            <a:ext cx="8763029" cy="4929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0"/>
            <a:ext cx="6572296" cy="6572296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00166" y="285728"/>
            <a:ext cx="64294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Сроки реализации проекта: январь 2024 – июнь 2024 года.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Этапы реализации проекта:</a:t>
            </a:r>
            <a:br>
              <a:rPr lang="ru-RU" dirty="0"/>
            </a:br>
            <a:r>
              <a:rPr lang="ru-RU" dirty="0"/>
              <a:t>1) Подготовительный этап: ноябрь 2023 г.</a:t>
            </a:r>
            <a:br>
              <a:rPr lang="ru-RU" dirty="0"/>
            </a:br>
            <a:r>
              <a:rPr lang="ru-RU" dirty="0"/>
              <a:t>2) Практический этап: январь 2024 г. - май 2024 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3) Заключительный этап: июнь 2024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0562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" y="0"/>
            <a:ext cx="9144000" cy="28572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500042"/>
            <a:ext cx="47863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/>
              <a:t> Целевая аудитория</a:t>
            </a:r>
          </a:p>
          <a:p>
            <a:pPr algn="ctr"/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воспитанники дошкольного модуля</a:t>
            </a:r>
            <a:r>
              <a:rPr lang="ru-RU" dirty="0" smtClean="0"/>
              <a:t> (МОБУ СОШ №65 города Сочи) средняя и старшая группа 50 человек (в рамках сетевого взаимодействия и развития программы преемственности в образовании)</a:t>
            </a:r>
          </a:p>
          <a:p>
            <a:pPr marL="342900" indent="-342900"/>
            <a:endParaRPr lang="ru-RU" dirty="0" smtClean="0"/>
          </a:p>
          <a:p>
            <a:r>
              <a:rPr lang="ru-RU" b="1" dirty="0" smtClean="0"/>
              <a:t>2. учащиеся МОБУ СОШ №65 – </a:t>
            </a:r>
            <a:r>
              <a:rPr lang="ru-RU" dirty="0" smtClean="0"/>
              <a:t>обучающиеся 1-9 класс 1529 человек</a:t>
            </a:r>
          </a:p>
          <a:p>
            <a:endParaRPr lang="ru-RU" dirty="0" smtClean="0"/>
          </a:p>
          <a:p>
            <a:r>
              <a:rPr lang="ru-RU" b="1" dirty="0" smtClean="0"/>
              <a:t>3. Учащиеся со статусом ОВЗ</a:t>
            </a:r>
            <a:r>
              <a:rPr lang="ru-RU" dirty="0" smtClean="0"/>
              <a:t> - обучающиеся 1-9 класс имеющие статус ОВЗ  15 человек</a:t>
            </a:r>
          </a:p>
          <a:p>
            <a:endParaRPr lang="ru-RU" dirty="0" smtClean="0"/>
          </a:p>
          <a:p>
            <a:r>
              <a:rPr lang="ru-RU" b="1" dirty="0" smtClean="0"/>
              <a:t>4. Педагогический состав </a:t>
            </a:r>
            <a:r>
              <a:rPr lang="ru-RU" dirty="0" smtClean="0"/>
              <a:t>57 человек</a:t>
            </a:r>
          </a:p>
          <a:p>
            <a:endParaRPr lang="ru-RU" dirty="0" smtClean="0"/>
          </a:p>
          <a:p>
            <a:r>
              <a:rPr lang="ru-RU" b="1" dirty="0" smtClean="0"/>
              <a:t>5. Родительское сообщество, социальные партнеры </a:t>
            </a:r>
            <a:r>
              <a:rPr lang="ru-RU" dirty="0" smtClean="0"/>
              <a:t>(&gt; 1500 человек)  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8" name="Рисунок 7" descr="71ofZaFjl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928670"/>
            <a:ext cx="3786214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0562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" y="0"/>
            <a:ext cx="9144000" cy="28572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85786" y="285728"/>
            <a:ext cx="7429552" cy="210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Качественные </a:t>
            </a:r>
            <a:r>
              <a:rPr lang="ru-RU" b="1" dirty="0" smtClean="0"/>
              <a:t>показатели:</a:t>
            </a:r>
            <a:endParaRPr lang="ru-RU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▪ </a:t>
            </a:r>
            <a:r>
              <a:rPr lang="ru-RU" dirty="0" smtClean="0"/>
              <a:t> </a:t>
            </a:r>
            <a:r>
              <a:rPr lang="ru-RU" b="1" dirty="0" smtClean="0"/>
              <a:t>Улучшение академических показателей</a:t>
            </a:r>
            <a:r>
              <a:rPr lang="ru-RU" dirty="0" smtClean="0"/>
              <a:t>: проект помогает детям в успешном освоении технических предметов (физика, черчение, разделы математики). Можно отслеживать улучшение по их индивидуальным способностям и интересу к обучению в целом. Проект доступен для обучения детей с ОВЗ.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7" name="Рисунок 6" descr="photo1699527408.jpeg"/>
          <p:cNvPicPr>
            <a:picLocks noChangeAspect="1"/>
          </p:cNvPicPr>
          <p:nvPr/>
        </p:nvPicPr>
        <p:blipFill>
          <a:blip r:embed="rId2"/>
          <a:srcRect t="16924" r="22692"/>
          <a:stretch>
            <a:fillRect/>
          </a:stretch>
        </p:blipFill>
        <p:spPr>
          <a:xfrm>
            <a:off x="1571604" y="2194300"/>
            <a:ext cx="5786478" cy="466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0562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" y="0"/>
            <a:ext cx="9144000" cy="28572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photo169952464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928779"/>
            <a:ext cx="6572296" cy="4929221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285728"/>
            <a:ext cx="864399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▪ </a:t>
            </a:r>
            <a:r>
              <a:rPr lang="ru-RU" b="1" dirty="0" smtClean="0"/>
              <a:t>Повышенный интерес к инженерии и технике</a:t>
            </a:r>
            <a:r>
              <a:rPr lang="ru-RU" dirty="0" smtClean="0"/>
              <a:t>: Проект может оказать положительное влияние на восприятие и мотивацию детей в области инженерных наук, что в результате приведет к участию в конкурсах, чемпионатах, олимпиадах, кружках и других мероприятиях инженерно-технической направленности, научно-исследовательским конкурсам (например, «Шаги в науку», «</a:t>
            </a:r>
            <a:r>
              <a:rPr lang="ru-RU" dirty="0" err="1" smtClean="0"/>
              <a:t>Я-исследователь</a:t>
            </a:r>
            <a:r>
              <a:rPr lang="ru-RU" dirty="0" smtClean="0"/>
              <a:t>»).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0562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" y="0"/>
            <a:ext cx="9144000" cy="28572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photo1699524660 (2).jpeg"/>
          <p:cNvPicPr>
            <a:picLocks noChangeAspect="1"/>
          </p:cNvPicPr>
          <p:nvPr/>
        </p:nvPicPr>
        <p:blipFill>
          <a:blip r:embed="rId2"/>
          <a:srcRect t="20275"/>
          <a:stretch>
            <a:fillRect/>
          </a:stretch>
        </p:blipFill>
        <p:spPr>
          <a:xfrm>
            <a:off x="571472" y="2000216"/>
            <a:ext cx="8124236" cy="4857784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571480"/>
            <a:ext cx="8286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▪ </a:t>
            </a:r>
            <a:r>
              <a:rPr lang="ru-RU" b="1" dirty="0" smtClean="0"/>
              <a:t>Развитие практических навыков: </a:t>
            </a:r>
            <a:r>
              <a:rPr lang="ru-RU" dirty="0" smtClean="0"/>
              <a:t>Образовательная программа поможет детям развить такие инженерные навыки, как решение задач, проектирование, программирование, работа с инструментами и оборудованием. Проекты нового качественного уровня, созданные детьми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0562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" y="0"/>
            <a:ext cx="9144000" cy="28572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8715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▪ </a:t>
            </a:r>
            <a:r>
              <a:rPr lang="ru-RU" b="1" dirty="0" smtClean="0"/>
              <a:t>Улучшение </a:t>
            </a:r>
            <a:r>
              <a:rPr lang="ru-RU" b="1" dirty="0" err="1" smtClean="0"/>
              <a:t>психо-эмоциональных</a:t>
            </a:r>
            <a:r>
              <a:rPr lang="ru-RU" b="1" dirty="0" smtClean="0"/>
              <a:t> показателей и развитие гибких навыков</a:t>
            </a:r>
            <a:r>
              <a:rPr lang="ru-RU" dirty="0" smtClean="0"/>
              <a:t>: </a:t>
            </a:r>
          </a:p>
          <a:p>
            <a:r>
              <a:rPr lang="ru-RU" dirty="0" smtClean="0"/>
              <a:t>1.Улучшение коммуникации и сотрудничества: программа предусматривает работу в команде и совместном проекте, можно отслеживать, как дети улучшают свои навыки общения, сотрудничества, лидерства и самоорганизации. </a:t>
            </a:r>
          </a:p>
          <a:p>
            <a:endParaRPr lang="ru-RU" dirty="0"/>
          </a:p>
        </p:txBody>
      </p:sp>
      <p:pic>
        <p:nvPicPr>
          <p:cNvPr id="10" name="Рисунок 9" descr="photo169952873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643050"/>
            <a:ext cx="6715172" cy="5036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0562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" y="0"/>
            <a:ext cx="9144000" cy="28572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00042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Повышение уверенности и самооценки: В случае достижения результатов в освоении программ и достижений дети могут повысить самооценку. Показатели являются измеримыми по социометрическим тестам и диагностической работе школьных педагогов-психологов.</a:t>
            </a:r>
            <a:endParaRPr lang="ru-RU" dirty="0"/>
          </a:p>
        </p:txBody>
      </p:sp>
      <p:pic>
        <p:nvPicPr>
          <p:cNvPr id="11" name="Рисунок 10" descr="photo169952874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660885"/>
            <a:ext cx="6929486" cy="5197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0562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" y="0"/>
            <a:ext cx="9144000" cy="28572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85728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Команда учеников МОБУ СОШ № 65 города Сочи  </a:t>
            </a:r>
            <a:r>
              <a:rPr lang="ru-RU" i="1" dirty="0" smtClean="0"/>
              <a:t>«Юные инженеры </a:t>
            </a:r>
            <a:r>
              <a:rPr lang="ru-RU" i="1" dirty="0" err="1" smtClean="0"/>
              <a:t>Куборо</a:t>
            </a:r>
            <a:r>
              <a:rPr lang="ru-RU" i="1" dirty="0" smtClean="0"/>
              <a:t>»</a:t>
            </a:r>
            <a:endParaRPr lang="ru-RU" i="1" dirty="0"/>
          </a:p>
        </p:txBody>
      </p:sp>
      <p:pic>
        <p:nvPicPr>
          <p:cNvPr id="6" name="Рисунок 5" descr="Кирилл.jpeg"/>
          <p:cNvPicPr>
            <a:picLocks noChangeAspect="1"/>
          </p:cNvPicPr>
          <p:nvPr/>
        </p:nvPicPr>
        <p:blipFill>
          <a:blip r:embed="rId3"/>
          <a:srcRect l="7031" t="15625" r="26562" b="7291"/>
          <a:stretch>
            <a:fillRect/>
          </a:stretch>
        </p:blipFill>
        <p:spPr>
          <a:xfrm>
            <a:off x="142845" y="928670"/>
            <a:ext cx="2543772" cy="2214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3214686"/>
            <a:ext cx="235745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Кирилл </a:t>
            </a:r>
            <a:r>
              <a:rPr lang="ru-RU" dirty="0" err="1" smtClean="0"/>
              <a:t>Солодилов</a:t>
            </a:r>
            <a:endParaRPr lang="ru-RU" dirty="0" smtClean="0"/>
          </a:p>
          <a:p>
            <a:r>
              <a:rPr lang="ru-RU" sz="1100" dirty="0"/>
              <a:t>у</a:t>
            </a:r>
            <a:r>
              <a:rPr lang="ru-RU" sz="1100" dirty="0" smtClean="0"/>
              <a:t>ченик 6 «Г» класса –</a:t>
            </a:r>
          </a:p>
          <a:p>
            <a:r>
              <a:rPr lang="ru-RU" sz="1100" dirty="0" smtClean="0"/>
              <a:t>специалист по «</a:t>
            </a:r>
            <a:r>
              <a:rPr lang="ru-RU" sz="1100" dirty="0" err="1" smtClean="0"/>
              <a:t>Куборо</a:t>
            </a:r>
            <a:r>
              <a:rPr lang="ru-RU" sz="1100" dirty="0" smtClean="0"/>
              <a:t>» и идейный вдохновитель проекта.</a:t>
            </a:r>
            <a:endParaRPr lang="ru-RU" sz="1100" dirty="0"/>
          </a:p>
        </p:txBody>
      </p:sp>
      <p:pic>
        <p:nvPicPr>
          <p:cNvPr id="8" name="Рисунок 7" descr="photo1699532075 (1).jpeg"/>
          <p:cNvPicPr>
            <a:picLocks noChangeAspect="1"/>
          </p:cNvPicPr>
          <p:nvPr/>
        </p:nvPicPr>
        <p:blipFill>
          <a:blip r:embed="rId4"/>
          <a:srcRect l="4891" t="2174" r="44565" b="19565"/>
          <a:stretch>
            <a:fillRect/>
          </a:stretch>
        </p:blipFill>
        <p:spPr>
          <a:xfrm>
            <a:off x="3929058" y="928670"/>
            <a:ext cx="1938748" cy="22514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6182" y="3214686"/>
            <a:ext cx="235745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 Шарап</a:t>
            </a:r>
          </a:p>
          <a:p>
            <a:r>
              <a:rPr lang="ru-RU" sz="1100" dirty="0" smtClean="0"/>
              <a:t>ученик 8 «В» класса, президент школы, мощный двигатель любых интересных идей среди учеников. </a:t>
            </a:r>
            <a:endParaRPr lang="ru-RU" sz="1100" dirty="0"/>
          </a:p>
        </p:txBody>
      </p:sp>
      <p:pic>
        <p:nvPicPr>
          <p:cNvPr id="15" name="Рисунок 14" descr="photo1699541700.jpeg"/>
          <p:cNvPicPr>
            <a:picLocks noChangeAspect="1"/>
          </p:cNvPicPr>
          <p:nvPr/>
        </p:nvPicPr>
        <p:blipFill>
          <a:blip r:embed="rId5"/>
          <a:srcRect l="58594" t="28279" r="17188" b="34375"/>
          <a:stretch>
            <a:fillRect/>
          </a:stretch>
        </p:blipFill>
        <p:spPr>
          <a:xfrm>
            <a:off x="6786578" y="928670"/>
            <a:ext cx="1928826" cy="22307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43702" y="3214686"/>
            <a:ext cx="23574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Екатерина </a:t>
            </a:r>
            <a:r>
              <a:rPr lang="ru-RU" dirty="0" err="1" smtClean="0"/>
              <a:t>Манита</a:t>
            </a:r>
            <a:endParaRPr lang="ru-RU" dirty="0" smtClean="0"/>
          </a:p>
          <a:p>
            <a:r>
              <a:rPr lang="ru-RU" sz="1100" dirty="0" smtClean="0"/>
              <a:t>ученица 9 «Д» класса, мозговой центр команды – найдёт решение любой, даже самой сложной задачи.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357158" y="4286256"/>
            <a:ext cx="86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Ребята являются участниками марафона по классам «</a:t>
            </a:r>
            <a:r>
              <a:rPr lang="ru-RU" dirty="0" err="1" smtClean="0"/>
              <a:t>ШкИБ-час</a:t>
            </a:r>
            <a:r>
              <a:rPr lang="ru-RU" dirty="0" smtClean="0"/>
              <a:t>», члены школьного штаба «Классная идея!», победители общешкольного голосования за проекты. </a:t>
            </a:r>
          </a:p>
          <a:p>
            <a:endParaRPr lang="ru-RU" dirty="0"/>
          </a:p>
          <a:p>
            <a:r>
              <a:rPr lang="ru-RU" dirty="0" smtClean="0"/>
              <a:t>Команда учеников </a:t>
            </a:r>
            <a:r>
              <a:rPr lang="ru-RU" i="1" dirty="0" smtClean="0"/>
              <a:t>«Юные инженеры </a:t>
            </a:r>
            <a:r>
              <a:rPr lang="ru-RU" i="1" dirty="0" err="1" smtClean="0"/>
              <a:t>Куборо</a:t>
            </a:r>
            <a:r>
              <a:rPr lang="ru-RU" i="1" dirty="0" smtClean="0"/>
              <a:t>»</a:t>
            </a:r>
            <a:r>
              <a:rPr lang="ru-RU" dirty="0" smtClean="0"/>
              <a:t> направили  в Управление образования и науки города Сочи заявку  на участие в конкурсном отборе проектов школьного инициативного </a:t>
            </a:r>
            <a:r>
              <a:rPr lang="ru-RU" dirty="0" err="1" smtClean="0"/>
              <a:t>бюджетирования</a:t>
            </a:r>
            <a:r>
              <a:rPr lang="ru-RU" dirty="0" smtClean="0"/>
              <a:t> на территории муниципального образования городской округ город-курорт Сочи Краснодарского края.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55 идей для фото, которые легко реализовать – Can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55 идей для фото, которые легко реализовать – Can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photo169952649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26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85728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Конструктор «КУБОРО» - </a:t>
            </a:r>
            <a:r>
              <a:rPr lang="ru-RU" dirty="0"/>
              <a:t>это занимательный материал, развивающий детскую фантазию, воображение, творческое начало.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-142900"/>
            <a:ext cx="9144000" cy="28575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8055480948552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071546"/>
            <a:ext cx="7786710" cy="5563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85728"/>
            <a:ext cx="792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- КУБОРО </a:t>
            </a:r>
            <a:r>
              <a:rPr lang="ru-RU" dirty="0"/>
              <a:t>дает </a:t>
            </a:r>
            <a:r>
              <a:rPr lang="ru-RU" dirty="0" smtClean="0"/>
              <a:t>всем детям, в том числе и детям с ОВЗ  равные возможности </a:t>
            </a:r>
            <a:r>
              <a:rPr lang="ru-RU" dirty="0"/>
              <a:t>освоить элементарные инженерные концепции, такие как построение конструкций, решения </a:t>
            </a:r>
            <a:r>
              <a:rPr lang="ru-RU" dirty="0" smtClean="0"/>
              <a:t>планирования. </a:t>
            </a:r>
            <a:r>
              <a:rPr lang="ru-RU" dirty="0"/>
              <a:t>В ходе игровой деятельности дети становятся конструкторами, архитекторами и инженерами, играя, они придумывают и воплощают в жизнь свои идеи.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-142900"/>
            <a:ext cx="9144000" cy="28575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photo1699526371.jpeg"/>
          <p:cNvPicPr>
            <a:picLocks noChangeAspect="1"/>
          </p:cNvPicPr>
          <p:nvPr/>
        </p:nvPicPr>
        <p:blipFill>
          <a:blip r:embed="rId2"/>
          <a:srcRect t="14583" b="4166"/>
          <a:stretch>
            <a:fillRect/>
          </a:stretch>
        </p:blipFill>
        <p:spPr>
          <a:xfrm>
            <a:off x="571472" y="1857364"/>
            <a:ext cx="8000992" cy="466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0562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8596" y="285728"/>
            <a:ext cx="7786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- КУБОРО </a:t>
            </a:r>
            <a:r>
              <a:rPr lang="ru-RU" dirty="0" smtClean="0"/>
              <a:t>Позволяет </a:t>
            </a:r>
            <a:r>
              <a:rPr lang="ru-RU" dirty="0"/>
              <a:t>развивать мелкую моторику рук, тактильных ощущений, что способствует </a:t>
            </a:r>
            <a:r>
              <a:rPr lang="ru-RU" dirty="0" smtClean="0"/>
              <a:t>речевому </a:t>
            </a:r>
            <a:r>
              <a:rPr lang="ru-RU" dirty="0"/>
              <a:t>и умственному </a:t>
            </a:r>
            <a:r>
              <a:rPr lang="ru-RU" dirty="0" smtClean="0"/>
              <a:t>развитию ребёнка. </a:t>
            </a:r>
            <a:r>
              <a:rPr lang="ru-RU" dirty="0"/>
              <a:t>Также развиваются когнитивные способности, память, концентрация и умение работать в команде. </a:t>
            </a:r>
          </a:p>
        </p:txBody>
      </p:sp>
      <p:pic>
        <p:nvPicPr>
          <p:cNvPr id="12" name="Рисунок 11" descr="photo1699524654.jpeg"/>
          <p:cNvPicPr>
            <a:picLocks noChangeAspect="1"/>
          </p:cNvPicPr>
          <p:nvPr/>
        </p:nvPicPr>
        <p:blipFill>
          <a:blip r:embed="rId2"/>
          <a:srcRect t="14286"/>
          <a:stretch>
            <a:fillRect/>
          </a:stretch>
        </p:blipFill>
        <p:spPr>
          <a:xfrm>
            <a:off x="357158" y="1428736"/>
            <a:ext cx="8445528" cy="542926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" y="0"/>
            <a:ext cx="9144000" cy="28572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0562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" y="0"/>
            <a:ext cx="9144000" cy="28572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85728"/>
            <a:ext cx="90011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Цель проекта: </a:t>
            </a:r>
            <a:r>
              <a:rPr lang="ru-RU" dirty="0"/>
              <a:t>Создать на базе МОБУ СОШ №65 города Сочи образовательную площадку для развития творческого мышления, проблемного мышления, сотрудничества и коммуникативных навыков у детей, а также стимулирование их инновационной мысли и интереса к современным и техническим дисциплинам.</a:t>
            </a:r>
          </a:p>
        </p:txBody>
      </p:sp>
      <p:pic>
        <p:nvPicPr>
          <p:cNvPr id="29698" name="Picture 2" descr="C:\Users\каб\Downloads\photo1699532075.jpeg"/>
          <p:cNvPicPr>
            <a:picLocks noChangeAspect="1" noChangeArrowheads="1"/>
          </p:cNvPicPr>
          <p:nvPr/>
        </p:nvPicPr>
        <p:blipFill>
          <a:blip r:embed="rId2"/>
          <a:srcRect t="16547"/>
          <a:stretch>
            <a:fillRect/>
          </a:stretch>
        </p:blipFill>
        <p:spPr bwMode="auto">
          <a:xfrm>
            <a:off x="285720" y="1428736"/>
            <a:ext cx="7715304" cy="5319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142853"/>
            <a:ext cx="76438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Задачи проекта: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dirty="0" smtClean="0"/>
              <a:t>Оснащение кабинета МОБУ СОШ №65 под площадку «</a:t>
            </a:r>
            <a:r>
              <a:rPr lang="ru-RU" dirty="0" err="1" smtClean="0"/>
              <a:t>Куборо</a:t>
            </a:r>
            <a:r>
              <a:rPr lang="ru-RU" dirty="0" smtClean="0"/>
              <a:t>».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78579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План кабинета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928670"/>
            <a:ext cx="4286280" cy="348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Оснащение кабинета:</a:t>
            </a:r>
          </a:p>
          <a:p>
            <a:r>
              <a:rPr lang="ru-RU" dirty="0" smtClean="0"/>
              <a:t>1. ПК – 15 шт. </a:t>
            </a:r>
          </a:p>
          <a:p>
            <a:r>
              <a:rPr lang="ru-RU" dirty="0" smtClean="0"/>
              <a:t>2. </a:t>
            </a:r>
            <a:r>
              <a:rPr lang="ru-RU" dirty="0"/>
              <a:t>Интерактивная </a:t>
            </a:r>
            <a:r>
              <a:rPr lang="ru-RU" dirty="0" smtClean="0"/>
              <a:t>панель – 1шт. </a:t>
            </a:r>
          </a:p>
          <a:p>
            <a:r>
              <a:rPr lang="ru-RU" dirty="0" smtClean="0"/>
              <a:t>3. </a:t>
            </a:r>
            <a:r>
              <a:rPr lang="ru-RU" dirty="0"/>
              <a:t>Струйное МФУ </a:t>
            </a:r>
            <a:r>
              <a:rPr lang="ru-RU" dirty="0" smtClean="0"/>
              <a:t>– 1шт. </a:t>
            </a:r>
          </a:p>
          <a:p>
            <a:r>
              <a:rPr lang="ru-RU" dirty="0" smtClean="0"/>
              <a:t>4. </a:t>
            </a:r>
            <a:r>
              <a:rPr lang="ru-RU" dirty="0"/>
              <a:t>Проектор </a:t>
            </a:r>
            <a:r>
              <a:rPr lang="ru-RU" dirty="0" smtClean="0"/>
              <a:t>-1 шт.</a:t>
            </a:r>
          </a:p>
          <a:p>
            <a:r>
              <a:rPr lang="ru-RU" dirty="0" smtClean="0"/>
              <a:t>5. Комплекты Куборо-1 шт.</a:t>
            </a:r>
          </a:p>
          <a:p>
            <a:r>
              <a:rPr lang="ru-RU" dirty="0" smtClean="0"/>
              <a:t>6. Столы для ПК – 7 шт.</a:t>
            </a:r>
          </a:p>
          <a:p>
            <a:r>
              <a:rPr lang="ru-RU" dirty="0" smtClean="0"/>
              <a:t>7. Столы для учителя – 1шт.</a:t>
            </a:r>
          </a:p>
          <a:p>
            <a:r>
              <a:rPr lang="ru-RU" dirty="0" smtClean="0"/>
              <a:t>7.Столы для конструирования – 8 шт.</a:t>
            </a:r>
          </a:p>
          <a:p>
            <a:r>
              <a:rPr lang="ru-RU" dirty="0" smtClean="0"/>
              <a:t>8. Шкаф для хранения методической литературы и комплектов </a:t>
            </a:r>
            <a:r>
              <a:rPr lang="ru-RU" dirty="0" err="1" smtClean="0"/>
              <a:t>Куборо</a:t>
            </a:r>
            <a:r>
              <a:rPr lang="ru-RU" dirty="0" smtClean="0"/>
              <a:t> – 1 шт.</a:t>
            </a:r>
          </a:p>
          <a:p>
            <a:r>
              <a:rPr lang="ru-RU" dirty="0" smtClean="0"/>
              <a:t>9. Стеллаж демонстрационный – 1 шт.</a:t>
            </a:r>
            <a:endParaRPr lang="ru-RU" dirty="0"/>
          </a:p>
        </p:txBody>
      </p:sp>
      <p:pic>
        <p:nvPicPr>
          <p:cNvPr id="9" name="Рисунок 8" descr="Проект кабинета готов .jpeg"/>
          <p:cNvPicPr>
            <a:picLocks noChangeAspect="1"/>
          </p:cNvPicPr>
          <p:nvPr/>
        </p:nvPicPr>
        <p:blipFill>
          <a:blip r:embed="rId2"/>
          <a:srcRect r="6299"/>
          <a:stretch>
            <a:fillRect/>
          </a:stretch>
        </p:blipFill>
        <p:spPr>
          <a:xfrm>
            <a:off x="4286248" y="1214423"/>
            <a:ext cx="4706884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428604"/>
            <a:ext cx="7643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</a:t>
            </a:r>
            <a:endParaRPr lang="ru-RU" dirty="0"/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14283" y="285728"/>
            <a:ext cx="8786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dirty="0" smtClean="0"/>
              <a:t>Внедрение инженерного направления в школе, а так же в дошкольном модуле через игровую и внеурочную деятельность с помощью «</a:t>
            </a:r>
            <a:r>
              <a:rPr lang="ru-RU" dirty="0" err="1" smtClean="0"/>
              <a:t>Куборо</a:t>
            </a:r>
            <a:r>
              <a:rPr lang="ru-RU" dirty="0" smtClean="0"/>
              <a:t>»; </a:t>
            </a:r>
            <a:endParaRPr lang="ru-RU" dirty="0"/>
          </a:p>
        </p:txBody>
      </p:sp>
      <p:pic>
        <p:nvPicPr>
          <p:cNvPr id="17" name="Рисунок 16" descr="photo1699536550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876"/>
            <a:ext cx="4572000" cy="2060972"/>
          </a:xfrm>
          <a:prstGeom prst="rect">
            <a:avLst/>
          </a:prstGeom>
        </p:spPr>
      </p:pic>
      <p:pic>
        <p:nvPicPr>
          <p:cNvPr id="18" name="Рисунок 17" descr="photo1699536547.jpeg"/>
          <p:cNvPicPr>
            <a:picLocks noChangeAspect="1"/>
          </p:cNvPicPr>
          <p:nvPr/>
        </p:nvPicPr>
        <p:blipFill>
          <a:blip r:embed="rId3"/>
          <a:srcRect t="2083" b="25000"/>
          <a:stretch>
            <a:fillRect/>
          </a:stretch>
        </p:blipFill>
        <p:spPr>
          <a:xfrm>
            <a:off x="5357818" y="1000108"/>
            <a:ext cx="3091458" cy="4929222"/>
          </a:xfrm>
          <a:prstGeom prst="rect">
            <a:avLst/>
          </a:prstGeom>
        </p:spPr>
      </p:pic>
      <p:pic>
        <p:nvPicPr>
          <p:cNvPr id="19" name="Рисунок 18" descr="photo1699532105.jpeg"/>
          <p:cNvPicPr>
            <a:picLocks noChangeAspect="1"/>
          </p:cNvPicPr>
          <p:nvPr/>
        </p:nvPicPr>
        <p:blipFill>
          <a:blip r:embed="rId4"/>
          <a:srcRect t="15095" r="10848" b="18867"/>
          <a:stretch>
            <a:fillRect/>
          </a:stretch>
        </p:blipFill>
        <p:spPr>
          <a:xfrm>
            <a:off x="357158" y="1000108"/>
            <a:ext cx="4572032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q5i7-SIA_004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071546"/>
            <a:ext cx="4239702" cy="2819402"/>
          </a:xfrm>
          <a:prstGeom prst="rect">
            <a:avLst/>
          </a:prstGeom>
        </p:spPr>
      </p:pic>
      <p:pic>
        <p:nvPicPr>
          <p:cNvPr id="13" name="Рисунок 12" descr="IMG-20191209-WA0009.jpg"/>
          <p:cNvPicPr>
            <a:picLocks noChangeAspect="1"/>
          </p:cNvPicPr>
          <p:nvPr/>
        </p:nvPicPr>
        <p:blipFill>
          <a:blip r:embed="rId3"/>
          <a:srcRect r="17044" b="3008"/>
          <a:stretch>
            <a:fillRect/>
          </a:stretch>
        </p:blipFill>
        <p:spPr>
          <a:xfrm>
            <a:off x="928662" y="1000107"/>
            <a:ext cx="3071834" cy="26928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428604"/>
            <a:ext cx="7643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</a:t>
            </a:r>
            <a:endParaRPr lang="ru-RU" dirty="0"/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14283" y="285728"/>
            <a:ext cx="87868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400" dirty="0" smtClean="0"/>
              <a:t>3. Создание условий для активного включения педагогов, родителей, обучающихся, воспитанников дошкольного модуля и социальных партнеров в деятельность площадки «</a:t>
            </a:r>
            <a:r>
              <a:rPr lang="ru-RU" sz="1400" dirty="0" err="1" smtClean="0"/>
              <a:t>Куборо</a:t>
            </a:r>
            <a:r>
              <a:rPr lang="ru-RU" sz="1400" dirty="0" smtClean="0"/>
              <a:t>»;</a:t>
            </a:r>
            <a:endParaRPr lang="ru-RU" sz="1400" dirty="0"/>
          </a:p>
        </p:txBody>
      </p:sp>
      <p:pic>
        <p:nvPicPr>
          <p:cNvPr id="10" name="Рисунок 9" descr="lxxrs-i112101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643314"/>
            <a:ext cx="3667124" cy="2438638"/>
          </a:xfrm>
          <a:prstGeom prst="rect">
            <a:avLst/>
          </a:prstGeom>
        </p:spPr>
      </p:pic>
      <p:pic>
        <p:nvPicPr>
          <p:cNvPr id="12" name="Рисунок 11" descr="_DSC020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643314"/>
            <a:ext cx="3657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725</Words>
  <Application>Microsoft Office PowerPoint</Application>
  <PresentationFormat>Экран (4:3)</PresentationFormat>
  <Paragraphs>68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Проект «Учись, играя в КУБОРО»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</dc:creator>
  <cp:lastModifiedBy>каб</cp:lastModifiedBy>
  <cp:revision>42</cp:revision>
  <dcterms:created xsi:type="dcterms:W3CDTF">2023-11-09T09:54:30Z</dcterms:created>
  <dcterms:modified xsi:type="dcterms:W3CDTF">2023-11-14T11:24:52Z</dcterms:modified>
</cp:coreProperties>
</file>